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31"/>
  </p:notesMasterIdLst>
  <p:sldIdLst>
    <p:sldId id="425" r:id="rId2"/>
    <p:sldId id="427" r:id="rId3"/>
    <p:sldId id="426" r:id="rId4"/>
    <p:sldId id="478" r:id="rId5"/>
    <p:sldId id="479" r:id="rId6"/>
    <p:sldId id="480" r:id="rId7"/>
    <p:sldId id="481" r:id="rId8"/>
    <p:sldId id="431" r:id="rId9"/>
    <p:sldId id="482" r:id="rId10"/>
    <p:sldId id="483" r:id="rId11"/>
    <p:sldId id="430" r:id="rId12"/>
    <p:sldId id="432" r:id="rId13"/>
    <p:sldId id="433" r:id="rId14"/>
    <p:sldId id="434" r:id="rId15"/>
    <p:sldId id="484" r:id="rId16"/>
    <p:sldId id="485" r:id="rId17"/>
    <p:sldId id="436" r:id="rId18"/>
    <p:sldId id="437" r:id="rId19"/>
    <p:sldId id="486" r:id="rId20"/>
    <p:sldId id="459" r:id="rId21"/>
    <p:sldId id="438" r:id="rId22"/>
    <p:sldId id="439" r:id="rId23"/>
    <p:sldId id="440" r:id="rId24"/>
    <p:sldId id="487" r:id="rId25"/>
    <p:sldId id="461" r:id="rId26"/>
    <p:sldId id="462" r:id="rId27"/>
    <p:sldId id="464" r:id="rId28"/>
    <p:sldId id="465" r:id="rId29"/>
    <p:sldId id="4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38632" y="187876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When Baseband Signal have multiple frequencies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5516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420" b="10627"/>
          <a:stretch/>
        </p:blipFill>
        <p:spPr>
          <a:xfrm>
            <a:off x="747453" y="0"/>
            <a:ext cx="10737411" cy="69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7" r="3300" b="2970"/>
          <a:stretch/>
        </p:blipFill>
        <p:spPr>
          <a:xfrm>
            <a:off x="0" y="190123"/>
            <a:ext cx="12111906" cy="623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" t="2838" r="3828" b="7657"/>
          <a:stretch/>
        </p:blipFill>
        <p:spPr>
          <a:xfrm rot="10800000">
            <a:off x="986825" y="0"/>
            <a:ext cx="10266631" cy="6855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42" y="1955549"/>
            <a:ext cx="597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2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8" b="3784"/>
          <a:stretch/>
        </p:blipFill>
        <p:spPr>
          <a:xfrm rot="10800000">
            <a:off x="344124" y="-13759"/>
            <a:ext cx="11567460" cy="68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0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85959" y="1616214"/>
            <a:ext cx="1152634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900" spc="-50" dirty="0" smtClean="0">
                <a:latin typeface="+mj-lt"/>
                <a:ea typeface="+mj-ea"/>
                <a:cs typeface="+mj-cs"/>
              </a:rPr>
              <a:t>Spectrum of AM signal</a:t>
            </a:r>
          </a:p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r>
              <a:rPr kumimoji="0" lang="en-US" sz="50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lang="en-US" sz="5000" spc="-50" dirty="0"/>
              <a:t>When Baseband Signal have multiple </a:t>
            </a:r>
            <a:r>
              <a:rPr lang="en-US" sz="5000" spc="-50" dirty="0" smtClean="0"/>
              <a:t>frequencies)</a:t>
            </a:r>
            <a:endParaRPr lang="en-US" sz="5000" spc="-50" dirty="0"/>
          </a:p>
        </p:txBody>
      </p:sp>
    </p:spTree>
    <p:extLst>
      <p:ext uri="{BB962C8B-B14F-4D97-AF65-F5344CB8AC3E}">
        <p14:creationId xmlns:p14="http://schemas.microsoft.com/office/powerpoint/2010/main" val="59070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" t="9351" r="7888" b="30451"/>
          <a:stretch/>
        </p:blipFill>
        <p:spPr>
          <a:xfrm rot="10800000">
            <a:off x="0" y="-2"/>
            <a:ext cx="12215602" cy="60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3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6" b="7158"/>
          <a:stretch/>
        </p:blipFill>
        <p:spPr>
          <a:xfrm rot="10800000">
            <a:off x="0" y="0"/>
            <a:ext cx="12161567" cy="64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6843" r="2739" b="8404"/>
          <a:stretch/>
        </p:blipFill>
        <p:spPr>
          <a:xfrm rot="10800000">
            <a:off x="874202" y="0"/>
            <a:ext cx="10610662" cy="6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4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92541" y="2290527"/>
            <a:ext cx="10058400" cy="19533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5400" spc="-50" dirty="0" smtClean="0">
                <a:latin typeface="+mj-lt"/>
                <a:ea typeface="+mj-ea"/>
                <a:cs typeface="+mj-cs"/>
              </a:rPr>
              <a:t>When Baseband signal have single frequency (or single tone signal) and corresponding </a:t>
            </a:r>
            <a:r>
              <a:rPr lang="en-US" sz="5400" spc="-50" dirty="0"/>
              <a:t>s</a:t>
            </a:r>
            <a:r>
              <a:rPr lang="en-US" sz="5400" spc="-50" dirty="0" smtClean="0"/>
              <a:t>pectrum </a:t>
            </a:r>
            <a:r>
              <a:rPr lang="en-US" sz="5400" spc="-50" dirty="0"/>
              <a:t>of AM signal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67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984" y="-105608"/>
            <a:ext cx="9997440" cy="1143000"/>
          </a:xfrm>
        </p:spPr>
        <p:txBody>
          <a:bodyPr/>
          <a:lstStyle/>
          <a:p>
            <a:r>
              <a:rPr lang="en-US" dirty="0" smtClean="0"/>
              <a:t>Week: 4-8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476" t="18754" r="25455" b="38615"/>
          <a:stretch/>
        </p:blipFill>
        <p:spPr>
          <a:xfrm>
            <a:off x="31899" y="1037392"/>
            <a:ext cx="12062565" cy="56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r="5512" b="2376"/>
          <a:stretch/>
        </p:blipFill>
        <p:spPr>
          <a:xfrm rot="10800000">
            <a:off x="1195054" y="0"/>
            <a:ext cx="9732477" cy="68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4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3" b="8081"/>
          <a:stretch/>
        </p:blipFill>
        <p:spPr>
          <a:xfrm rot="10800000">
            <a:off x="-1" y="-2"/>
            <a:ext cx="12142259" cy="63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t="23498" r="3766" b="6931"/>
          <a:stretch/>
        </p:blipFill>
        <p:spPr>
          <a:xfrm rot="5400000">
            <a:off x="2440183" y="-1118379"/>
            <a:ext cx="6880083" cy="91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2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56116" r="8925" b="28935"/>
          <a:stretch/>
        </p:blipFill>
        <p:spPr>
          <a:xfrm rot="10800000">
            <a:off x="1412338" y="633742"/>
            <a:ext cx="10601609" cy="1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2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09181" y="1303699"/>
            <a:ext cx="10058400" cy="1953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5400" spc="-50" dirty="0" smtClean="0">
                <a:latin typeface="+mj-lt"/>
                <a:ea typeface="+mj-ea"/>
                <a:cs typeface="+mj-cs"/>
              </a:rPr>
              <a:t>Waveform of AM signal and few important formulae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4749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" t="9308" r="10760" b="5148"/>
          <a:stretch/>
        </p:blipFill>
        <p:spPr>
          <a:xfrm rot="10800000">
            <a:off x="823863" y="3567"/>
            <a:ext cx="10221363" cy="685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6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2838" r="5709" b="18218"/>
          <a:stretch/>
        </p:blipFill>
        <p:spPr>
          <a:xfrm rot="10800000">
            <a:off x="579420" y="-2"/>
            <a:ext cx="10905444" cy="68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t="26865" r="3432" b="10957"/>
          <a:stretch/>
        </p:blipFill>
        <p:spPr>
          <a:xfrm rot="10800000">
            <a:off x="-1" y="-1"/>
            <a:ext cx="12214443" cy="601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3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 t="3543" r="4720" b="6160"/>
          <a:stretch/>
        </p:blipFill>
        <p:spPr>
          <a:xfrm rot="10800000">
            <a:off x="1358019" y="0"/>
            <a:ext cx="9288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55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4818" r="6106" b="4620"/>
          <a:stretch/>
        </p:blipFill>
        <p:spPr>
          <a:xfrm rot="10800000">
            <a:off x="1068307" y="0"/>
            <a:ext cx="993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6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812" y="530471"/>
            <a:ext cx="9997440" cy="1586787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Book Reference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67455" y="2299581"/>
            <a:ext cx="105270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Modern digital and analog communication: B. P </a:t>
            </a:r>
            <a:r>
              <a:rPr lang="en-US" sz="3000" dirty="0" err="1" smtClean="0"/>
              <a:t>Lathi</a:t>
            </a:r>
            <a:endParaRPr lang="en-US" sz="3000" dirty="0" smtClean="0"/>
          </a:p>
          <a:p>
            <a:r>
              <a:rPr lang="en-US" sz="3000" dirty="0" smtClean="0"/>
              <a:t>Communication systems by Simon S. </a:t>
            </a:r>
            <a:r>
              <a:rPr lang="en-US" sz="3000" dirty="0" err="1" smtClean="0"/>
              <a:t>Haykin</a:t>
            </a:r>
            <a:endParaRPr lang="en-US" sz="3000" dirty="0" smtClean="0"/>
          </a:p>
          <a:p>
            <a:r>
              <a:rPr lang="en-US" sz="3000" dirty="0" smtClean="0"/>
              <a:t>Communication systems: </a:t>
            </a:r>
            <a:r>
              <a:rPr lang="en-US" sz="3000" dirty="0"/>
              <a:t>Analog and </a:t>
            </a:r>
            <a:r>
              <a:rPr lang="en-US" sz="3000" dirty="0" smtClean="0"/>
              <a:t>Digital by Sanjay Sharma</a:t>
            </a:r>
          </a:p>
          <a:p>
            <a:r>
              <a:rPr lang="en-US" sz="3000" dirty="0"/>
              <a:t>Data Communications and Networking by </a:t>
            </a:r>
            <a:r>
              <a:rPr lang="en-US" sz="3000" dirty="0" err="1"/>
              <a:t>Behrouz</a:t>
            </a:r>
            <a:r>
              <a:rPr lang="en-US" sz="3000" dirty="0"/>
              <a:t> A. </a:t>
            </a:r>
            <a:r>
              <a:rPr lang="en-US" sz="3000" dirty="0" err="1"/>
              <a:t>Forouzan</a:t>
            </a:r>
            <a:r>
              <a:rPr lang="en-US" sz="3000" dirty="0"/>
              <a:t>, McGraw-Hill.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100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24" y="1469696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Types of modulation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9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7652" r="4979" b="16297"/>
          <a:stretch/>
        </p:blipFill>
        <p:spPr>
          <a:xfrm rot="16200000">
            <a:off x="2922584" y="-1008439"/>
            <a:ext cx="6874222" cy="88911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6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r="28113" b="8425"/>
          <a:stretch/>
        </p:blipFill>
        <p:spPr>
          <a:xfrm rot="16200000">
            <a:off x="4288870" y="-1668996"/>
            <a:ext cx="3648970" cy="8090640"/>
          </a:xfrm>
        </p:spPr>
      </p:pic>
    </p:spTree>
    <p:extLst>
      <p:ext uri="{BB962C8B-B14F-4D97-AF65-F5344CB8AC3E}">
        <p14:creationId xmlns:p14="http://schemas.microsoft.com/office/powerpoint/2010/main" val="3812271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38632" y="110922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Basic Modulation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419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598" r="953" b="45559"/>
          <a:stretch/>
        </p:blipFill>
        <p:spPr>
          <a:xfrm>
            <a:off x="920676" y="620452"/>
            <a:ext cx="10990908" cy="324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5012" y="1616214"/>
            <a:ext cx="1105556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spc="-50" dirty="0" smtClean="0">
                <a:latin typeface="+mj-lt"/>
                <a:ea typeface="+mj-ea"/>
                <a:cs typeface="+mj-cs"/>
              </a:rPr>
              <a:t>Amplitude Modulation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0" i="0" u="none" strike="noStrike" kern="1200" cap="none" spc="-5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(Double Side Band- Full Carrier AM (DSB-FC))</a:t>
            </a:r>
            <a:endParaRPr kumimoji="0" lang="en-US" sz="47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6489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7573</TotalTime>
  <Words>133</Words>
  <Application>Microsoft Office PowerPoint</Application>
  <PresentationFormat>Widescreen</PresentationFormat>
  <Paragraphs>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Week: 4-8</vt:lpstr>
      <vt:lpstr>Book Reference</vt:lpstr>
      <vt:lpstr>Types of modulation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661</cp:revision>
  <dcterms:created xsi:type="dcterms:W3CDTF">2015-03-05T10:33:53Z</dcterms:created>
  <dcterms:modified xsi:type="dcterms:W3CDTF">2024-05-20T16:15:09Z</dcterms:modified>
</cp:coreProperties>
</file>